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5" r:id="rId12"/>
    <p:sldId id="267" r:id="rId1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FF00FF"/>
    <a:srgbClr val="49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5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Abril de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Receita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1-4230-9165-064FF03219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1-4230-9165-064FF03219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F1-4230-9165-064FF0321926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1-4230-9165-064FF0321926}"/>
              </c:ext>
            </c:extLst>
          </c:dPt>
          <c:dLbls>
            <c:dLbl>
              <c:idx val="0"/>
              <c:layout>
                <c:manualLayout>
                  <c:x val="-1.4351693964886358E-3"/>
                  <c:y val="-0.24140623514971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F1-4230-9165-064FF0321926}"/>
                </c:ext>
              </c:extLst>
            </c:dLbl>
            <c:dLbl>
              <c:idx val="1"/>
              <c:layout>
                <c:manualLayout>
                  <c:x val="-1.4094224663938749E-3"/>
                  <c:y val="-8.9062494521254032E-2"/>
                </c:manualLayout>
              </c:layout>
              <c:tx>
                <c:rich>
                  <a:bodyPr/>
                  <a:lstStyle/>
                  <a:p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F1-4230-9165-064FF0321926}"/>
                </c:ext>
              </c:extLst>
            </c:dLbl>
            <c:dLbl>
              <c:idx val="2"/>
              <c:layout>
                <c:manualLayout>
                  <c:x val="0"/>
                  <c:y val="-0.39609372563399819"/>
                </c:manualLayout>
              </c:layout>
              <c:tx>
                <c:rich>
                  <a:bodyPr/>
                  <a:lstStyle/>
                  <a:p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F1-4230-9165-064FF0321926}"/>
                </c:ext>
              </c:extLst>
            </c:dLbl>
            <c:dLbl>
              <c:idx val="3"/>
              <c:layout>
                <c:manualLayout>
                  <c:x val="0"/>
                  <c:y val="-7.96874950979641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F1-4230-9165-064FF0321926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UNIÃO</c:v>
                </c:pt>
                <c:pt idx="1">
                  <c:v>ESTADO</c:v>
                </c:pt>
                <c:pt idx="2">
                  <c:v>MUNICÍPIO</c:v>
                </c:pt>
                <c:pt idx="3">
                  <c:v>RENDIMENTOS DE APLICAÇÃO</c:v>
                </c:pt>
              </c:strCache>
            </c:strRef>
          </c:cat>
          <c:val>
            <c:numRef>
              <c:f>Planilha1!$B$2:$B$5</c:f>
              <c:numCache>
                <c:formatCode>#,##0.00</c:formatCode>
                <c:ptCount val="4"/>
                <c:pt idx="0">
                  <c:v>1248742.57</c:v>
                </c:pt>
                <c:pt idx="1">
                  <c:v>229480</c:v>
                </c:pt>
                <c:pt idx="2" formatCode="0.00">
                  <c:v>2686230.86</c:v>
                </c:pt>
                <c:pt idx="3">
                  <c:v>63248.57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F1-4230-9165-064FF03219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40714797014013"/>
          <c:y val="5.3516295923532874E-2"/>
          <c:w val="0.39899734124143571"/>
          <c:h val="0.8752612424936011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1-43C9-A44B-D97F7DD5E52A}"/>
              </c:ext>
            </c:extLst>
          </c:dPt>
          <c:dPt>
            <c:idx val="1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1-43C9-A44B-D97F7DD5E52A}"/>
              </c:ext>
            </c:extLst>
          </c:dPt>
          <c:dLbls>
            <c:dLbl>
              <c:idx val="0"/>
              <c:layout>
                <c:manualLayout>
                  <c:x val="-0.43953007294542729"/>
                  <c:y val="0.15328494443152493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8832532297097"/>
                      <c:h val="6.6949113887893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01-43C9-A44B-D97F7DD5E52A}"/>
                </c:ext>
              </c:extLst>
            </c:dLbl>
            <c:dLbl>
              <c:idx val="1"/>
              <c:layout>
                <c:manualLayout>
                  <c:x val="-0.15122946279442342"/>
                  <c:y val="-0.10650683548695601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4463305723147"/>
                      <c:h val="8.4992137488886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01-43C9-A44B-D97F7DD5E52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Custeio</c:v>
                </c:pt>
                <c:pt idx="1">
                  <c:v>Investimento</c:v>
                </c:pt>
              </c:strCache>
            </c:strRef>
          </c:cat>
          <c:val>
            <c:numRef>
              <c:f>Planilha1!$B$2:$B$3</c:f>
              <c:numCache>
                <c:formatCode>"R$"\ #,##0.00</c:formatCode>
                <c:ptCount val="2"/>
                <c:pt idx="0">
                  <c:v>1148863.57</c:v>
                </c:pt>
                <c:pt idx="1">
                  <c:v>259879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01-43C9-A44B-D97F7DD5E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8181818181818177E-2"/>
          <c:y val="0.3917235387057626"/>
          <c:w val="0.365893496267512"/>
          <c:h val="0.18511372039968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026246719161"/>
          <c:y val="3.9271803606959685E-2"/>
          <c:w val="0.39899734124143571"/>
          <c:h val="0.8752612424936011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7-41B3-B10C-3F57A173F1E9}"/>
              </c:ext>
            </c:extLst>
          </c:dPt>
          <c:dPt>
            <c:idx val="1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7-41B3-B10C-3F57A173F1E9}"/>
              </c:ext>
            </c:extLst>
          </c:dPt>
          <c:dPt>
            <c:idx val="2"/>
            <c:bubble3D val="0"/>
            <c:explosion val="2"/>
            <c:spPr>
              <a:solidFill>
                <a:schemeClr val="accent4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71-444B-9A67-11B22905038E}"/>
              </c:ext>
            </c:extLst>
          </c:dPt>
          <c:dPt>
            <c:idx val="3"/>
            <c:bubble3D val="0"/>
            <c:spPr>
              <a:solidFill>
                <a:schemeClr val="accent4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771-444B-9A67-11B22905038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71-444B-9A67-11B22905038E}"/>
              </c:ext>
            </c:extLst>
          </c:dPt>
          <c:dPt>
            <c:idx val="5"/>
            <c:bubble3D val="0"/>
            <c:spPr>
              <a:solidFill>
                <a:schemeClr val="accent4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771-444B-9A67-11B22905038E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71-444B-9A67-11B22905038E}"/>
              </c:ext>
            </c:extLst>
          </c:dPt>
          <c:dPt>
            <c:idx val="7"/>
            <c:bubble3D val="0"/>
            <c:explosion val="2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771-444B-9A67-11B22905038E}"/>
              </c:ext>
            </c:extLst>
          </c:dPt>
          <c:dPt>
            <c:idx val="8"/>
            <c:bubble3D val="0"/>
            <c:explosion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71-444B-9A67-11B22905038E}"/>
              </c:ext>
            </c:extLst>
          </c:dPt>
          <c:dPt>
            <c:idx val="9"/>
            <c:bubble3D val="0"/>
            <c:explosion val="4"/>
            <c:spPr>
              <a:solidFill>
                <a:schemeClr val="accent4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71-444B-9A67-11B22905038E}"/>
              </c:ext>
            </c:extLst>
          </c:dPt>
          <c:dLbls>
            <c:dLbl>
              <c:idx val="0"/>
              <c:layout>
                <c:manualLayout>
                  <c:x val="6.8099778543307093E-2"/>
                  <c:y val="-0.1401706647205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8832532297097"/>
                      <c:h val="6.6949113887893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C7-41B3-B10C-3F57A173F1E9}"/>
                </c:ext>
              </c:extLst>
            </c:dLbl>
            <c:dLbl>
              <c:idx val="1"/>
              <c:layout>
                <c:manualLayout>
                  <c:x val="0.135972933070866"/>
                  <c:y val="-0.10175876484922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5285816545659"/>
                      <c:h val="7.5495809277837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C7-41B3-B10C-3F57A173F1E9}"/>
                </c:ext>
              </c:extLst>
            </c:dLbl>
            <c:dLbl>
              <c:idx val="2"/>
              <c:layout>
                <c:manualLayout>
                  <c:x val="0.12631225393700787"/>
                  <c:y val="-7.3596543635628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71-444B-9A67-11B22905038E}"/>
                </c:ext>
              </c:extLst>
            </c:dLbl>
            <c:dLbl>
              <c:idx val="3"/>
              <c:layout>
                <c:manualLayout>
                  <c:x val="0.25865800865800864"/>
                  <c:y val="-6.647429747734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71-444B-9A67-11B22905038E}"/>
                </c:ext>
              </c:extLst>
            </c:dLbl>
            <c:dLbl>
              <c:idx val="4"/>
              <c:layout>
                <c:manualLayout>
                  <c:x val="0.13371210629921246"/>
                  <c:y val="0.1092077744270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71-444B-9A67-11B22905038E}"/>
                </c:ext>
              </c:extLst>
            </c:dLbl>
            <c:dLbl>
              <c:idx val="5"/>
              <c:layout>
                <c:manualLayout>
                  <c:x val="0.16029494750656154"/>
                  <c:y val="0.11395593853258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71-444B-9A67-11B22905038E}"/>
                </c:ext>
              </c:extLst>
            </c:dLbl>
            <c:dLbl>
              <c:idx val="6"/>
              <c:layout>
                <c:manualLayout>
                  <c:x val="9.3709399606299218E-2"/>
                  <c:y val="0.1828043180626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71-444B-9A67-11B22905038E}"/>
                </c:ext>
              </c:extLst>
            </c:dLbl>
            <c:dLbl>
              <c:idx val="7"/>
              <c:layout>
                <c:manualLayout>
                  <c:x val="-0.15550598753280839"/>
                  <c:y val="0.12345226674363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71-444B-9A67-11B22905038E}"/>
                </c:ext>
              </c:extLst>
            </c:dLbl>
            <c:dLbl>
              <c:idx val="8"/>
              <c:layout>
                <c:manualLayout>
                  <c:x val="-0.13863640091863513"/>
                  <c:y val="4.273347694971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71-444B-9A67-11B22905038E}"/>
                </c:ext>
              </c:extLst>
            </c:dLbl>
            <c:dLbl>
              <c:idx val="9"/>
              <c:layout>
                <c:manualLayout>
                  <c:x val="-0.12554112554112554"/>
                  <c:y val="-0.12345226674363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1-444B-9A67-11B22905038E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Planilha1!$A$2:$A$11</c:f>
              <c:strCache>
                <c:ptCount val="10"/>
                <c:pt idx="0">
                  <c:v>Agente comunitário de saúde</c:v>
                </c:pt>
                <c:pt idx="1">
                  <c:v>Agentes de combate às endemias</c:v>
                </c:pt>
                <c:pt idx="2">
                  <c:v>Média e Alta Complexidade - MAC</c:v>
                </c:pt>
                <c:pt idx="3">
                  <c:v>Programa de Informatização da APS</c:v>
                </c:pt>
                <c:pt idx="4">
                  <c:v>Covid-19 - SAPS</c:v>
                </c:pt>
                <c:pt idx="5">
                  <c:v>Vigilância Sanitária</c:v>
                </c:pt>
                <c:pt idx="6">
                  <c:v>Vigilância em Saúde - Despesas diversas</c:v>
                </c:pt>
                <c:pt idx="7">
                  <c:v>APS - Capacitação ponderada</c:v>
                </c:pt>
                <c:pt idx="8">
                  <c:v>APS - Desempenho</c:v>
                </c:pt>
                <c:pt idx="9">
                  <c:v>Ações estratégicas</c:v>
                </c:pt>
              </c:strCache>
            </c:strRef>
          </c:cat>
          <c:val>
            <c:numRef>
              <c:f>Planilha1!$B$2:$B$11</c:f>
              <c:numCache>
                <c:formatCode>#,##0.00</c:formatCode>
                <c:ptCount val="10"/>
                <c:pt idx="0">
                  <c:v>139500</c:v>
                </c:pt>
                <c:pt idx="1">
                  <c:v>24800</c:v>
                </c:pt>
                <c:pt idx="2">
                  <c:v>101493.8</c:v>
                </c:pt>
                <c:pt idx="3">
                  <c:v>40000</c:v>
                </c:pt>
                <c:pt idx="4">
                  <c:v>149088</c:v>
                </c:pt>
                <c:pt idx="5">
                  <c:v>4000</c:v>
                </c:pt>
                <c:pt idx="6">
                  <c:v>16047.73</c:v>
                </c:pt>
                <c:pt idx="7">
                  <c:v>386139.04</c:v>
                </c:pt>
                <c:pt idx="8">
                  <c:v>64500</c:v>
                </c:pt>
                <c:pt idx="9">
                  <c:v>223295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7-41B3-B10C-3F57A173F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352034120734924E-4"/>
          <c:y val="4.5107559002481756E-2"/>
          <c:w val="0.40088697506561682"/>
          <c:h val="0.8783456798062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0.65934</cdr:x>
      <cdr:y>0.40849</cdr:y>
    </cdr:from>
    <cdr:to>
      <cdr:x>0.85914</cdr:x>
      <cdr:y>0.54107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BC28A7-7845-58E5-6FD2-E642D1E40D4E}"/>
            </a:ext>
          </a:extLst>
        </cdr:cNvPr>
        <cdr:cNvSpPr txBox="1"/>
      </cdr:nvSpPr>
      <cdr:spPr>
        <a:xfrm xmlns:a="http://schemas.openxmlformats.org/drawingml/2006/main">
          <a:off x="7737223" y="2185193"/>
          <a:ext cx="2344613" cy="709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b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R$ 1.408.742,57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0.56809</cdr:x>
      <cdr:y>0.42279</cdr:y>
    </cdr:from>
    <cdr:to>
      <cdr:x>0.76789</cdr:x>
      <cdr:y>0.53675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BC28A7-7845-58E5-6FD2-E642D1E40D4E}"/>
            </a:ext>
          </a:extLst>
        </cdr:cNvPr>
        <cdr:cNvSpPr txBox="1"/>
      </cdr:nvSpPr>
      <cdr:spPr>
        <a:xfrm xmlns:a="http://schemas.openxmlformats.org/drawingml/2006/main">
          <a:off x="6666412" y="2261683"/>
          <a:ext cx="2344613" cy="609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b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R$ 1.148.863,57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0BD8C3-6877-A784-3269-FB838E2DF6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r="80325"/>
          <a:stretch/>
        </p:blipFill>
        <p:spPr bwMode="auto">
          <a:xfrm>
            <a:off x="468923" y="171138"/>
            <a:ext cx="943652" cy="9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90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DA SAÚDE – 1º QUA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E375D7-1A16-0690-EB09-FCBD5546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0" y="5321560"/>
            <a:ext cx="4532513" cy="9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F2F02F-0747-5CC0-E3A5-438760853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81849"/>
              </p:ext>
            </p:extLst>
          </p:nvPr>
        </p:nvGraphicFramePr>
        <p:xfrm>
          <a:off x="2050473" y="3429000"/>
          <a:ext cx="8091054" cy="110143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27219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818855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50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3048000" algn="dec"/>
                        </a:tabLst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 e pago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 – Contribuições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91.961,98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com saúde executadas em consórcio público</a:t>
            </a:r>
          </a:p>
        </p:txBody>
      </p:sp>
    </p:spTree>
    <p:extLst>
      <p:ext uri="{BB962C8B-B14F-4D97-AF65-F5344CB8AC3E}">
        <p14:creationId xmlns:p14="http://schemas.microsoft.com/office/powerpoint/2010/main" val="24625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F2F02F-0747-5CC0-E3A5-438760853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22454"/>
              </p:ext>
            </p:extLst>
          </p:nvPr>
        </p:nvGraphicFramePr>
        <p:xfrm>
          <a:off x="1391849" y="2777837"/>
          <a:ext cx="9636369" cy="2202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634920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00144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 e transferências constitucionais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R$ 10.193.336,20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R$ 1.529.000,43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224288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R$ 2.591.519,70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342873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25,42%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75901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Aplicação 15%</a:t>
            </a:r>
          </a:p>
        </p:txBody>
      </p:sp>
    </p:spTree>
    <p:extLst>
      <p:ext uri="{BB962C8B-B14F-4D97-AF65-F5344CB8AC3E}">
        <p14:creationId xmlns:p14="http://schemas.microsoft.com/office/powerpoint/2010/main" val="8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CD00B07-48E1-B2C2-D7B4-92336702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52" y="2740141"/>
            <a:ext cx="1613098" cy="124839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E1DE604-7435-432D-2B24-B26E1848EC9B}"/>
              </a:ext>
            </a:extLst>
          </p:cNvPr>
          <p:cNvCxnSpPr/>
          <p:nvPr/>
        </p:nvCxnSpPr>
        <p:spPr>
          <a:xfrm>
            <a:off x="4934438" y="33643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FF4D3D-F909-6462-A414-4E89052E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39" y="4856995"/>
            <a:ext cx="61658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Agradecemos a presença de todos 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DCBA687-00E0-05FE-925A-399AEE75D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r="80325"/>
          <a:stretch/>
        </p:blipFill>
        <p:spPr bwMode="auto">
          <a:xfrm>
            <a:off x="6726151" y="2675481"/>
            <a:ext cx="1339326" cy="13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8B7C030-F81D-43BB-E105-813EB56F51F7}"/>
              </a:ext>
            </a:extLst>
          </p:cNvPr>
          <p:cNvCxnSpPr/>
          <p:nvPr/>
        </p:nvCxnSpPr>
        <p:spPr>
          <a:xfrm>
            <a:off x="6127750" y="2790730"/>
            <a:ext cx="0" cy="114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583" y="182684"/>
            <a:ext cx="996141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021456"/>
            <a:ext cx="119340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Relatório Detalhado de Gestão da Saúde (SUS),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atendendo ao que dispõe o art. 36, § 5º da Lei Complementar nº 141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“Art. 36.  O gestor do SUS em cada ente da Federação elaborará Relatório detalhado referente ao quadrimestre anterior, ...;  </a:t>
            </a:r>
          </a:p>
          <a:p>
            <a:pPr algn="ctr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5º.  O gestor do SUS apresentará, até o final dos meses de maio, setembro e fevereiro, em audiência pública na Casa Legislativa do respectivo ente da Federação, o Relatório de que trata o caput.”</a:t>
            </a:r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53DB8E2-37DC-F2CD-3A63-34B470DFB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891732"/>
              </p:ext>
            </p:extLst>
          </p:nvPr>
        </p:nvGraphicFramePr>
        <p:xfrm>
          <a:off x="867508" y="1240042"/>
          <a:ext cx="90107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ABE275C5-9CF0-E9FA-603E-38FD5F56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Receita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080E5A-B1B7-884A-01CE-3B3624C84FC8}"/>
              </a:ext>
            </a:extLst>
          </p:cNvPr>
          <p:cNvSpPr txBox="1"/>
          <p:nvPr/>
        </p:nvSpPr>
        <p:spPr>
          <a:xfrm>
            <a:off x="10018710" y="3626209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b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4.227.702,00</a:t>
            </a:r>
            <a:endParaRPr lang="pt-BR" sz="1800" b="1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2C671761-B7A0-41F4-8BBE-AC23A0EF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Transferências de recursos do SUS por bloco - União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9F84E8E-D09F-F879-EF0C-8AFF58C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311786"/>
              </p:ext>
            </p:extLst>
          </p:nvPr>
        </p:nvGraphicFramePr>
        <p:xfrm>
          <a:off x="152399" y="1325880"/>
          <a:ext cx="11734800" cy="534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7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99A404-FE46-978F-45FC-B517222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62482"/>
              </p:ext>
            </p:extLst>
          </p:nvPr>
        </p:nvGraphicFramePr>
        <p:xfrm>
          <a:off x="316523" y="1207476"/>
          <a:ext cx="11629291" cy="555107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480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 COMUNITARIO DE SAUDE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139.500,00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02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ASSISTENCIA FINANCEIRA PARA AGENTES DE COMBATE AS ENDEMIAS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480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ATENCAO A SAUDE DA POPULACAO PARA PROCEDIMENTOS NO MAC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101.493,80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480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CV19 - CORONAVIRUS (COVID-19) - SAPS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149.088,00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58734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PARA  ACOES VIGILANCIA SANITARIA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474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PARA A VIGILANCIA EM SAUDE - DESPESAS DIVERSAS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16.047,73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480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CAPITACAO PONDERADA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386.139,04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1913"/>
                  </a:ext>
                </a:extLst>
              </a:tr>
              <a:tr h="480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DESEMPENHO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06899"/>
                  </a:ext>
                </a:extLst>
              </a:tr>
              <a:tr h="480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PARA ACOES ESTRATEGICAS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223.295,00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87065"/>
                  </a:ext>
                </a:extLst>
              </a:tr>
              <a:tr h="480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INFORMATIZACAO DA APS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916114"/>
                  </a:ext>
                </a:extLst>
              </a:tr>
              <a:tr h="480663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480" marR="2480" marT="2481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1.148.863,57</a:t>
                      </a:r>
                    </a:p>
                  </a:txBody>
                  <a:tcPr marL="2480" marR="107981" marT="2481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233D8A7-F5FB-E25A-E66B-EA435D2E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21145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A347AC3-539B-2872-73F0-1359AB7D6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994482"/>
              </p:ext>
            </p:extLst>
          </p:nvPr>
        </p:nvGraphicFramePr>
        <p:xfrm>
          <a:off x="0" y="1325880"/>
          <a:ext cx="12192000" cy="534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4F73EFA6-9F3C-5170-B186-B6024AE4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33353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9522D8D-0B89-3EE3-6F2E-901E8E1D9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01985"/>
              </p:ext>
            </p:extLst>
          </p:nvPr>
        </p:nvGraphicFramePr>
        <p:xfrm>
          <a:off x="363416" y="3001108"/>
          <a:ext cx="11629291" cy="192874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3628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tabLst>
                          <a:tab pos="3048000" algn="dec"/>
                        </a:tabLst>
                      </a:pP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Estruturação de unidades de atenção especializada em saúde - SUS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99.879,00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21854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convênio do Estado - SUS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160.000,00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259.879,00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2233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BECF179-7988-3F0F-3D5D-F5F89EA1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10856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37910"/>
              </p:ext>
            </p:extLst>
          </p:nvPr>
        </p:nvGraphicFramePr>
        <p:xfrm>
          <a:off x="281354" y="1200016"/>
          <a:ext cx="11629291" cy="54753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11.055.175,00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9.046.491,67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4.952.642,74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4.047.320,06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5.990.380,00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4.825.882,88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3.222.214,42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2.609.823,42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148634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5.064.795,00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4.220.608,79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1.730.428,32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1.437.496,64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486.700,00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374.250,00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374.250,00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249.266,66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04768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486.700,00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374.250,00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374.250,00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249.266,66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67861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119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11.541.875,00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9.420.741,67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5.326.892,74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4.296.586,72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9848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3697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13952"/>
              </p:ext>
            </p:extLst>
          </p:nvPr>
        </p:nvGraphicFramePr>
        <p:xfrm>
          <a:off x="281354" y="1294116"/>
          <a:ext cx="11629291" cy="53812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672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672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122 - Administração Geral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1.607.120,00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1.494.259,25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486.290,54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355.023,32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672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301 - Atenção Básica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3.761.730,00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3.010.383,00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2.028.754,49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1.643.168,90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672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302 - Assistência Hospitalar e Ambulatorial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4.635.725,00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3.764.962,41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2.256.007,11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1.864.278,35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672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303 - Suporte Profilático e Terapêutico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332.000,00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125.723,00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49.112,15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44.208,23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994620"/>
                  </a:ext>
                </a:extLst>
              </a:tr>
              <a:tr h="672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304 - Vigilância Sanitária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90.459,39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68.172,06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93714"/>
                  </a:ext>
                </a:extLst>
              </a:tr>
              <a:tr h="672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305 - Vigilância Epidemiológica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975.300,00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835.414,01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416.269,06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321.735,86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404768"/>
                  </a:ext>
                </a:extLst>
              </a:tr>
              <a:tr h="672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11.541.875,00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9.420.741,67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5.326.892,74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4.296.586,72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6613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816</TotalTime>
  <Words>479</Words>
  <Application>Microsoft Office PowerPoint</Application>
  <PresentationFormat>Widescreen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Corbel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Marcos Vinicius</cp:lastModifiedBy>
  <cp:revision>131</cp:revision>
  <cp:lastPrinted>2022-05-23T14:05:52Z</cp:lastPrinted>
  <dcterms:created xsi:type="dcterms:W3CDTF">2022-05-16T14:45:46Z</dcterms:created>
  <dcterms:modified xsi:type="dcterms:W3CDTF">2022-05-24T12:03:51Z</dcterms:modified>
</cp:coreProperties>
</file>